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 id="2147483661" r:id="rId2"/>
  </p:sldMasterIdLst>
  <p:notesMasterIdLst>
    <p:notesMasterId r:id="rId11"/>
  </p:notesMasterIdLst>
  <p:sldIdLst>
    <p:sldId id="256" r:id="rId3"/>
    <p:sldId id="259" r:id="rId4"/>
    <p:sldId id="260" r:id="rId5"/>
    <p:sldId id="262" r:id="rId6"/>
    <p:sldId id="263" r:id="rId7"/>
    <p:sldId id="265" r:id="rId8"/>
    <p:sldId id="264" r:id="rId9"/>
    <p:sldId id="261" r:id="rId10"/>
  </p:sldIdLst>
  <p:sldSz cx="9144000" cy="5143500" type="screen16x9"/>
  <p:notesSz cx="6858000" cy="9144000"/>
  <p:embeddedFontLst>
    <p:embeddedFont>
      <p:font typeface="Cormorant SC" pitchFamily="2" charset="77"/>
      <p:regular r:id="rId12"/>
      <p:bold r:id="rId13"/>
    </p:embeddedFont>
    <p:embeddedFont>
      <p:font typeface="Lato" panose="020F0502020204030203" pitchFamily="34" charset="77"/>
      <p:regular r:id="rId14"/>
      <p:bold r:id="rId15"/>
      <p:italic r:id="rId16"/>
      <p:boldItalic r:id="rId17"/>
    </p:embeddedFont>
    <p:embeddedFont>
      <p:font typeface="Merriweather" pitchFamily="2" charset="77"/>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21"/>
  </p:normalViewPr>
  <p:slideViewPr>
    <p:cSldViewPr snapToGrid="0">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g488203ea2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g488203ea22_0_0:notes"/>
          <p:cNvSpPr>
            <a:spLocks noGrp="1" noRot="1" noChangeAspect="1"/>
          </p:cNvSpPr>
          <p:nvPr>
            <p:ph type="sldImg" idx="2"/>
          </p:nvPr>
        </p:nvSpPr>
        <p:spPr>
          <a:xfrm>
            <a:off x="379413" y="685800"/>
            <a:ext cx="6097587"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488203ea22_1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488203ea2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8203ea2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88203ea2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8203ea2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88203ea2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3325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8203ea2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88203ea2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130036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8203ea2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88203ea2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45544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488203ea22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488203ea22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8766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488203ea22_0_5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g488203ea22_0_57:notes"/>
          <p:cNvSpPr>
            <a:spLocks noGrp="1" noRot="1" noChangeAspect="1"/>
          </p:cNvSpPr>
          <p:nvPr>
            <p:ph type="sldImg" idx="2"/>
          </p:nvPr>
        </p:nvSpPr>
        <p:spPr>
          <a:xfrm>
            <a:off x="380206" y="685800"/>
            <a:ext cx="60975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spTree>
      <p:nvGrpSpPr>
        <p:cNvPr id="1" name="Shape 53"/>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628650" y="273844"/>
            <a:ext cx="7886700" cy="994200"/>
          </a:xfrm>
          <a:prstGeom prst="rect">
            <a:avLst/>
          </a:prstGeom>
          <a:noFill/>
          <a:ln>
            <a:noFill/>
          </a:ln>
        </p:spPr>
        <p:txBody>
          <a:bodyPr spcFirstLastPara="1" wrap="square" lIns="34300" tIns="34300" rIns="34300" bIns="34300" anchor="ctr" anchorCtr="0">
            <a:noAutofit/>
          </a:bodyPr>
          <a:lstStyle>
            <a:lvl1pPr marL="0" marR="0" lvl="0" indent="0" algn="l" rtl="0">
              <a:lnSpc>
                <a:spcPct val="90000"/>
              </a:lnSpc>
              <a:spcBef>
                <a:spcPts val="0"/>
              </a:spcBef>
              <a:spcAft>
                <a:spcPts val="0"/>
              </a:spcAft>
              <a:buClr>
                <a:schemeClr val="dk1"/>
              </a:buClr>
              <a:buSzPts val="500"/>
              <a:buFont typeface="Lato"/>
              <a:buNone/>
              <a:defRPr sz="3300" b="0" i="0" u="none" strike="noStrike" cap="none">
                <a:solidFill>
                  <a:schemeClr val="dk1"/>
                </a:solidFill>
                <a:latin typeface="Lato"/>
                <a:ea typeface="Lato"/>
                <a:cs typeface="Lato"/>
                <a:sym typeface="Lato"/>
              </a:defRPr>
            </a:lvl1pPr>
            <a:lvl2pPr lvl="1" indent="0" rtl="0">
              <a:spcBef>
                <a:spcPts val="0"/>
              </a:spcBef>
              <a:spcAft>
                <a:spcPts val="0"/>
              </a:spcAft>
              <a:buSzPts val="500"/>
              <a:buNone/>
              <a:defRPr sz="700"/>
            </a:lvl2pPr>
            <a:lvl3pPr lvl="2" indent="0" rtl="0">
              <a:spcBef>
                <a:spcPts val="0"/>
              </a:spcBef>
              <a:spcAft>
                <a:spcPts val="0"/>
              </a:spcAft>
              <a:buSzPts val="500"/>
              <a:buNone/>
              <a:defRPr sz="700"/>
            </a:lvl3pPr>
            <a:lvl4pPr lvl="3" indent="0" rtl="0">
              <a:spcBef>
                <a:spcPts val="0"/>
              </a:spcBef>
              <a:spcAft>
                <a:spcPts val="0"/>
              </a:spcAft>
              <a:buSzPts val="500"/>
              <a:buNone/>
              <a:defRPr sz="700"/>
            </a:lvl4pPr>
            <a:lvl5pPr lvl="4" indent="0" rtl="0">
              <a:spcBef>
                <a:spcPts val="0"/>
              </a:spcBef>
              <a:spcAft>
                <a:spcPts val="0"/>
              </a:spcAft>
              <a:buSzPts val="500"/>
              <a:buNone/>
              <a:defRPr sz="700"/>
            </a:lvl5pPr>
            <a:lvl6pPr lvl="5" indent="0" rtl="0">
              <a:spcBef>
                <a:spcPts val="0"/>
              </a:spcBef>
              <a:spcAft>
                <a:spcPts val="0"/>
              </a:spcAft>
              <a:buSzPts val="500"/>
              <a:buNone/>
              <a:defRPr sz="700"/>
            </a:lvl6pPr>
            <a:lvl7pPr lvl="6" indent="0" rtl="0">
              <a:spcBef>
                <a:spcPts val="0"/>
              </a:spcBef>
              <a:spcAft>
                <a:spcPts val="0"/>
              </a:spcAft>
              <a:buSzPts val="500"/>
              <a:buNone/>
              <a:defRPr sz="700"/>
            </a:lvl7pPr>
            <a:lvl8pPr lvl="7" indent="0" rtl="0">
              <a:spcBef>
                <a:spcPts val="0"/>
              </a:spcBef>
              <a:spcAft>
                <a:spcPts val="0"/>
              </a:spcAft>
              <a:buSzPts val="500"/>
              <a:buNone/>
              <a:defRPr sz="700"/>
            </a:lvl8pPr>
            <a:lvl9pPr lvl="8" indent="0" rtl="0">
              <a:spcBef>
                <a:spcPts val="0"/>
              </a:spcBef>
              <a:spcAft>
                <a:spcPts val="0"/>
              </a:spcAft>
              <a:buSzPts val="500"/>
              <a:buNone/>
              <a:defRPr sz="700"/>
            </a:lvl9pPr>
          </a:lstStyle>
          <a:p>
            <a:endParaRPr/>
          </a:p>
        </p:txBody>
      </p:sp>
      <p:sp>
        <p:nvSpPr>
          <p:cNvPr id="52" name="Google Shape;52;p13"/>
          <p:cNvSpPr txBox="1">
            <a:spLocks noGrp="1"/>
          </p:cNvSpPr>
          <p:nvPr>
            <p:ph type="body" idx="1"/>
          </p:nvPr>
        </p:nvSpPr>
        <p:spPr>
          <a:xfrm>
            <a:off x="628650" y="1369219"/>
            <a:ext cx="7886700" cy="3263400"/>
          </a:xfrm>
          <a:prstGeom prst="rect">
            <a:avLst/>
          </a:prstGeom>
          <a:noFill/>
          <a:ln>
            <a:noFill/>
          </a:ln>
        </p:spPr>
        <p:txBody>
          <a:bodyPr spcFirstLastPara="1" wrap="square" lIns="34300" tIns="34300" rIns="34300" bIns="34300"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Lato"/>
                <a:ea typeface="Lato"/>
                <a:cs typeface="Lato"/>
                <a:sym typeface="Lato"/>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Lato"/>
                <a:ea typeface="Lato"/>
                <a:cs typeface="Lato"/>
                <a:sym typeface="Lato"/>
              </a:defRPr>
            </a:lvl3pPr>
            <a:lvl4pPr marL="1828800" marR="0" lvl="3"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Lato"/>
                <a:ea typeface="Lato"/>
                <a:cs typeface="Lato"/>
                <a:sym typeface="Lato"/>
              </a:defRPr>
            </a:lvl4pPr>
            <a:lvl5pPr marL="2286000" marR="0" lvl="4"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Lato"/>
                <a:ea typeface="Lato"/>
                <a:cs typeface="Lato"/>
                <a:sym typeface="Lato"/>
              </a:defRPr>
            </a:lvl5pPr>
            <a:lvl6pPr marL="2743200" marR="0" lvl="5"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6pPr>
            <a:lvl7pPr marL="3200400" marR="0" lvl="6"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7pPr>
            <a:lvl8pPr marL="3657600" marR="0" lvl="7"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8pPr>
            <a:lvl9pPr marL="4114800" marR="0" lvl="8" indent="-311150" algn="l" rtl="0">
              <a:lnSpc>
                <a:spcPct val="90000"/>
              </a:lnSpc>
              <a:spcBef>
                <a:spcPts val="400"/>
              </a:spcBef>
              <a:spcAft>
                <a:spcPts val="0"/>
              </a:spcAft>
              <a:buClr>
                <a:schemeClr val="dk1"/>
              </a:buClr>
              <a:buSzPts val="1300"/>
              <a:buFont typeface="Arial"/>
              <a:buChar char="•"/>
              <a:defRPr sz="13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57"/>
        <p:cNvGrpSpPr/>
        <p:nvPr/>
      </p:nvGrpSpPr>
      <p:grpSpPr>
        <a:xfrm>
          <a:off x="0" y="0"/>
          <a:ext cx="0" cy="0"/>
          <a:chOff x="0" y="0"/>
          <a:chExt cx="0" cy="0"/>
        </a:xfrm>
      </p:grpSpPr>
      <p:pic>
        <p:nvPicPr>
          <p:cNvPr id="58" name="Google Shape;58;p15"/>
          <p:cNvPicPr preferRelativeResize="0"/>
          <p:nvPr/>
        </p:nvPicPr>
        <p:blipFill>
          <a:blip r:embed="rId3">
            <a:alphaModFix amt="15000"/>
          </a:blip>
          <a:stretch>
            <a:fillRect/>
          </a:stretch>
        </p:blipFill>
        <p:spPr>
          <a:xfrm>
            <a:off x="0" y="8965"/>
            <a:ext cx="9144000" cy="5143500"/>
          </a:xfrm>
          <a:prstGeom prst="rect">
            <a:avLst/>
          </a:prstGeom>
          <a:noFill/>
          <a:ln>
            <a:noFill/>
          </a:ln>
        </p:spPr>
      </p:pic>
      <p:sp>
        <p:nvSpPr>
          <p:cNvPr id="59" name="Google Shape;59;p15"/>
          <p:cNvSpPr txBox="1"/>
          <p:nvPr/>
        </p:nvSpPr>
        <p:spPr>
          <a:xfrm>
            <a:off x="780900" y="3337275"/>
            <a:ext cx="7582200" cy="770400"/>
          </a:xfrm>
          <a:prstGeom prst="rect">
            <a:avLst/>
          </a:prstGeom>
          <a:noFill/>
          <a:ln>
            <a:noFill/>
          </a:ln>
        </p:spPr>
        <p:txBody>
          <a:bodyPr spcFirstLastPara="1" wrap="square" lIns="34300" tIns="34300" rIns="34300" bIns="34300" anchor="t" anchorCtr="0">
            <a:noAutofit/>
          </a:bodyPr>
          <a:lstStyle/>
          <a:p>
            <a:pPr marL="0" lvl="0" indent="0" algn="ctr" rtl="0">
              <a:spcBef>
                <a:spcPts val="0"/>
              </a:spcBef>
              <a:spcAft>
                <a:spcPts val="0"/>
              </a:spcAft>
              <a:buNone/>
            </a:pPr>
            <a:r>
              <a:rPr lang="en" sz="4500" b="1">
                <a:solidFill>
                  <a:srgbClr val="674EA7"/>
                </a:solidFill>
                <a:latin typeface="Cormorant SC"/>
                <a:ea typeface="Cormorant SC"/>
                <a:cs typeface="Cormorant SC"/>
                <a:sym typeface="Cormorant SC"/>
              </a:rPr>
              <a:t>∑AE New Member Program</a:t>
            </a:r>
            <a:endParaRPr sz="4500" b="1">
              <a:solidFill>
                <a:srgbClr val="674EA7"/>
              </a:solidFill>
              <a:latin typeface="Cormorant SC"/>
              <a:ea typeface="Cormorant SC"/>
              <a:cs typeface="Cormorant SC"/>
              <a:sym typeface="Cormorant SC"/>
            </a:endParaRPr>
          </a:p>
        </p:txBody>
      </p:sp>
      <p:pic>
        <p:nvPicPr>
          <p:cNvPr id="60" name="Google Shape;60;p15"/>
          <p:cNvPicPr preferRelativeResize="0"/>
          <p:nvPr/>
        </p:nvPicPr>
        <p:blipFill>
          <a:blip r:embed="rId4">
            <a:alphaModFix/>
          </a:blip>
          <a:stretch>
            <a:fillRect/>
          </a:stretch>
        </p:blipFill>
        <p:spPr>
          <a:xfrm>
            <a:off x="3075713" y="344700"/>
            <a:ext cx="2992575" cy="29925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pic>
        <p:nvPicPr>
          <p:cNvPr id="94" name="Google Shape;94;p18"/>
          <p:cNvPicPr preferRelativeResize="0"/>
          <p:nvPr/>
        </p:nvPicPr>
        <p:blipFill>
          <a:blip r:embed="rId3">
            <a:alphaModFix/>
          </a:blip>
          <a:stretch>
            <a:fillRect/>
          </a:stretch>
        </p:blipFill>
        <p:spPr>
          <a:xfrm>
            <a:off x="8466250" y="55425"/>
            <a:ext cx="592525" cy="592525"/>
          </a:xfrm>
          <a:prstGeom prst="rect">
            <a:avLst/>
          </a:prstGeom>
          <a:noFill/>
          <a:ln>
            <a:noFill/>
          </a:ln>
        </p:spPr>
      </p:pic>
      <p:sp>
        <p:nvSpPr>
          <p:cNvPr id="95" name="Google Shape;95;p18"/>
          <p:cNvSpPr txBox="1"/>
          <p:nvPr/>
        </p:nvSpPr>
        <p:spPr>
          <a:xfrm>
            <a:off x="458250" y="855900"/>
            <a:ext cx="6669600" cy="3245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rgbClr val="000000"/>
              </a:buClr>
              <a:buSzPts val="1100"/>
              <a:buFont typeface="Arial"/>
              <a:buNone/>
            </a:pPr>
            <a:r>
              <a:rPr lang="en" dirty="0">
                <a:latin typeface="Merriweather"/>
                <a:ea typeface="Merriweather"/>
                <a:cs typeface="Merriweather"/>
                <a:sym typeface="Merriweather"/>
              </a:rPr>
              <a:t>“</a:t>
            </a:r>
            <a:r>
              <a:rPr lang="en" dirty="0">
                <a:solidFill>
                  <a:srgbClr val="434343"/>
                </a:solidFill>
                <a:latin typeface="Merriweather"/>
                <a:ea typeface="Merriweather"/>
                <a:cs typeface="Merriweather"/>
                <a:sym typeface="Merriweather"/>
              </a:rPr>
              <a:t>SAE has a zero tolerance policy for hazing and has taken a strong stance against any kind of hazing activity whether alcohol is involved or not. As well, hazing has long since been banned from fraternities as an illegal practice. This outdated practice has greater negative effects than, if any, positive ones. </a:t>
            </a:r>
            <a:r>
              <a:rPr lang="en" b="1" dirty="0">
                <a:solidFill>
                  <a:srgbClr val="434343"/>
                </a:solidFill>
                <a:latin typeface="Merriweather"/>
                <a:ea typeface="Merriweather"/>
                <a:cs typeface="Merriweather"/>
                <a:sym typeface="Merriweather"/>
              </a:rPr>
              <a:t>Any incidents involving the physical or mental mistreatment of a member of the fraternity will be not be tolerated and those involved will face disciplinary measures</a:t>
            </a:r>
            <a:r>
              <a:rPr lang="en" dirty="0">
                <a:solidFill>
                  <a:srgbClr val="434343"/>
                </a:solidFill>
                <a:latin typeface="Merriweather"/>
                <a:ea typeface="Merriweather"/>
                <a:cs typeface="Merriweather"/>
                <a:sym typeface="Merriweather"/>
              </a:rPr>
              <a:t>. Groups should place emphasis on a program that prepares men to be </a:t>
            </a:r>
            <a:r>
              <a:rPr lang="en" b="1" dirty="0">
                <a:solidFill>
                  <a:srgbClr val="434343"/>
                </a:solidFill>
                <a:latin typeface="Merriweather"/>
                <a:ea typeface="Merriweather"/>
                <a:cs typeface="Merriweather"/>
                <a:sym typeface="Merriweather"/>
              </a:rPr>
              <a:t>active during their total college career</a:t>
            </a:r>
            <a:r>
              <a:rPr lang="en" dirty="0">
                <a:solidFill>
                  <a:srgbClr val="434343"/>
                </a:solidFill>
                <a:latin typeface="Merriweather"/>
                <a:ea typeface="Merriweather"/>
                <a:cs typeface="Merriweather"/>
                <a:sym typeface="Merriweather"/>
              </a:rPr>
              <a:t> rather than one that emphasizes the new member process. It is the belief of the fraternity that the difference in status between a new member and an active collegiate member is negligible. Below is a collection of resources to combat hazing as well as Miami Universities hazing policy found in the Code of Student Conduct.”</a:t>
            </a:r>
            <a:endParaRPr dirty="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Clr>
                <a:srgbClr val="000000"/>
              </a:buClr>
              <a:buSzPts val="1100"/>
              <a:buFont typeface="Arial"/>
              <a:buNone/>
            </a:pPr>
            <a:endParaRPr dirty="0">
              <a:solidFill>
                <a:srgbClr val="434343"/>
              </a:solidFill>
              <a:latin typeface="Merriweather"/>
              <a:ea typeface="Merriweather"/>
              <a:cs typeface="Merriweather"/>
              <a:sym typeface="Merriweather"/>
            </a:endParaRPr>
          </a:p>
          <a:p>
            <a:pPr marL="0" lvl="0" indent="0" algn="l" rtl="0">
              <a:lnSpc>
                <a:spcPct val="115000"/>
              </a:lnSpc>
              <a:spcBef>
                <a:spcPts val="0"/>
              </a:spcBef>
              <a:spcAft>
                <a:spcPts val="0"/>
              </a:spcAft>
              <a:buClr>
                <a:srgbClr val="000000"/>
              </a:buClr>
              <a:buSzPts val="1100"/>
              <a:buFont typeface="Arial"/>
              <a:buNone/>
            </a:pPr>
            <a:r>
              <a:rPr lang="en" i="1" dirty="0">
                <a:solidFill>
                  <a:srgbClr val="434343"/>
                </a:solidFill>
                <a:latin typeface="Merriweather"/>
                <a:ea typeface="Merriweather"/>
                <a:cs typeface="Merriweather"/>
                <a:sym typeface="Merriweather"/>
              </a:rPr>
              <a:t>As Stated in Final EME Document</a:t>
            </a:r>
            <a:endParaRPr i="1" dirty="0">
              <a:solidFill>
                <a:srgbClr val="434343"/>
              </a:solidFill>
              <a:latin typeface="Merriweather"/>
              <a:ea typeface="Merriweather"/>
              <a:cs typeface="Merriweather"/>
              <a:sym typeface="Merriweather"/>
            </a:endParaRPr>
          </a:p>
          <a:p>
            <a:pPr marL="0" lvl="0" indent="0" algn="l" rtl="0">
              <a:spcBef>
                <a:spcPts val="0"/>
              </a:spcBef>
              <a:spcAft>
                <a:spcPts val="0"/>
              </a:spcAft>
              <a:buNone/>
            </a:pPr>
            <a:endParaRPr dirty="0"/>
          </a:p>
        </p:txBody>
      </p:sp>
      <p:sp>
        <p:nvSpPr>
          <p:cNvPr id="96" name="Google Shape;96;p18"/>
          <p:cNvSpPr txBox="1"/>
          <p:nvPr/>
        </p:nvSpPr>
        <p:spPr>
          <a:xfrm>
            <a:off x="199525" y="166275"/>
            <a:ext cx="7926000" cy="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74EA7"/>
                </a:solidFill>
                <a:latin typeface="Merriweather"/>
                <a:ea typeface="Merriweather"/>
                <a:cs typeface="Merriweather"/>
                <a:sym typeface="Merriweather"/>
              </a:rPr>
              <a:t>Hazing Policy</a:t>
            </a:r>
            <a:endParaRPr sz="2400" b="1">
              <a:solidFill>
                <a:srgbClr val="674EA7"/>
              </a:solidFill>
              <a:latin typeface="Merriweather"/>
              <a:ea typeface="Merriweather"/>
              <a:cs typeface="Merriweather"/>
              <a:sym typeface="Merriweathe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199525" y="166275"/>
            <a:ext cx="7926000" cy="51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b="1" dirty="0">
                <a:solidFill>
                  <a:srgbClr val="674EA7"/>
                </a:solidFill>
                <a:latin typeface="Merriweather"/>
                <a:ea typeface="Merriweather"/>
                <a:cs typeface="Merriweather"/>
                <a:sym typeface="Merriweather"/>
              </a:rPr>
              <a:t>Anti-Hazing Internal Steps</a:t>
            </a:r>
            <a:endParaRPr sz="2400" b="1" dirty="0">
              <a:solidFill>
                <a:srgbClr val="674EA7"/>
              </a:solidFill>
              <a:latin typeface="Merriweather"/>
              <a:ea typeface="Merriweather"/>
              <a:cs typeface="Merriweather"/>
              <a:sym typeface="Merriweather"/>
            </a:endParaRPr>
          </a:p>
        </p:txBody>
      </p:sp>
      <p:pic>
        <p:nvPicPr>
          <p:cNvPr id="102" name="Google Shape;102;p19"/>
          <p:cNvPicPr preferRelativeResize="0"/>
          <p:nvPr/>
        </p:nvPicPr>
        <p:blipFill>
          <a:blip r:embed="rId3">
            <a:alphaModFix/>
          </a:blip>
          <a:stretch>
            <a:fillRect/>
          </a:stretch>
        </p:blipFill>
        <p:spPr>
          <a:xfrm>
            <a:off x="8466250" y="55425"/>
            <a:ext cx="592525" cy="592525"/>
          </a:xfrm>
          <a:prstGeom prst="rect">
            <a:avLst/>
          </a:prstGeom>
          <a:noFill/>
          <a:ln>
            <a:noFill/>
          </a:ln>
        </p:spPr>
      </p:pic>
      <p:sp>
        <p:nvSpPr>
          <p:cNvPr id="103" name="Google Shape;103;p19"/>
          <p:cNvSpPr txBox="1"/>
          <p:nvPr/>
        </p:nvSpPr>
        <p:spPr>
          <a:xfrm>
            <a:off x="458250" y="855900"/>
            <a:ext cx="6669600" cy="3245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Merriweather"/>
              <a:buChar char="●"/>
            </a:pPr>
            <a:r>
              <a:rPr lang="en" dirty="0">
                <a:solidFill>
                  <a:srgbClr val="434343"/>
                </a:solidFill>
                <a:latin typeface="Merriweather"/>
                <a:ea typeface="Merriweather"/>
                <a:cs typeface="Merriweather"/>
                <a:sym typeface="Merriweather"/>
              </a:rPr>
              <a:t>Members who are accused will face suspension or probation and no longer be welcomed at SAE social events or new member ceremonies</a:t>
            </a:r>
          </a:p>
          <a:p>
            <a:pPr marL="457200" lvl="0" indent="-317500" algn="l" rtl="0">
              <a:lnSpc>
                <a:spcPct val="115000"/>
              </a:lnSpc>
              <a:spcBef>
                <a:spcPts val="0"/>
              </a:spcBef>
              <a:spcAft>
                <a:spcPts val="0"/>
              </a:spcAft>
              <a:buClr>
                <a:srgbClr val="434343"/>
              </a:buClr>
              <a:buSzPts val="1400"/>
              <a:buFont typeface="Merriweather"/>
              <a:buChar char="●"/>
            </a:pPr>
            <a:endParaRPr lang="en" dirty="0">
              <a:solidFill>
                <a:srgbClr val="434343"/>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434343"/>
              </a:buClr>
              <a:buSzPts val="1400"/>
              <a:buFont typeface="Merriweather"/>
              <a:buChar char="●"/>
            </a:pPr>
            <a:r>
              <a:rPr lang="en" dirty="0">
                <a:solidFill>
                  <a:srgbClr val="434343"/>
                </a:solidFill>
                <a:latin typeface="Merriweather"/>
                <a:ea typeface="Merriweather"/>
                <a:cs typeface="Merriweather"/>
                <a:sym typeface="Merriweather"/>
              </a:rPr>
              <a:t>Chapter house</a:t>
            </a:r>
          </a:p>
          <a:p>
            <a:pPr marL="139700">
              <a:lnSpc>
                <a:spcPct val="115000"/>
              </a:lnSpc>
              <a:buClr>
                <a:srgbClr val="434343"/>
              </a:buClr>
              <a:buSzPts val="1400"/>
            </a:pPr>
            <a:r>
              <a:rPr lang="en" dirty="0">
                <a:solidFill>
                  <a:srgbClr val="434343"/>
                </a:solidFill>
                <a:latin typeface="Merriweather"/>
                <a:ea typeface="Merriweather"/>
                <a:cs typeface="Merriweather"/>
                <a:sym typeface="Merriweather"/>
              </a:rPr>
              <a:t>	- Outlined expectations to Dean (live in advisor)</a:t>
            </a:r>
          </a:p>
          <a:p>
            <a:pPr marL="139700" lvl="0" algn="l" rtl="0">
              <a:lnSpc>
                <a:spcPct val="115000"/>
              </a:lnSpc>
              <a:spcBef>
                <a:spcPts val="0"/>
              </a:spcBef>
              <a:spcAft>
                <a:spcPts val="0"/>
              </a:spcAft>
              <a:buClr>
                <a:srgbClr val="434343"/>
              </a:buClr>
              <a:buSzPts val="1400"/>
            </a:pPr>
            <a:endParaRPr lang="en" dirty="0">
              <a:solidFill>
                <a:srgbClr val="434343"/>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434343"/>
              </a:buClr>
              <a:buSzPts val="1400"/>
              <a:buFont typeface="Merriweather"/>
              <a:buChar char="●"/>
            </a:pPr>
            <a:r>
              <a:rPr lang="en" dirty="0">
                <a:solidFill>
                  <a:srgbClr val="434343"/>
                </a:solidFill>
                <a:latin typeface="Merriweather"/>
                <a:ea typeface="Merriweather"/>
                <a:cs typeface="Merriweather"/>
                <a:sym typeface="Merriweather"/>
              </a:rPr>
              <a:t>Annex houses</a:t>
            </a:r>
          </a:p>
          <a:p>
            <a:pPr marL="139700" lvl="0" algn="l" rtl="0">
              <a:lnSpc>
                <a:spcPct val="115000"/>
              </a:lnSpc>
              <a:spcBef>
                <a:spcPts val="0"/>
              </a:spcBef>
              <a:spcAft>
                <a:spcPts val="0"/>
              </a:spcAft>
              <a:buClr>
                <a:srgbClr val="434343"/>
              </a:buClr>
              <a:buSzPts val="1400"/>
            </a:pPr>
            <a:r>
              <a:rPr lang="en" dirty="0">
                <a:solidFill>
                  <a:srgbClr val="434343"/>
                </a:solidFill>
                <a:latin typeface="Merriweather"/>
                <a:ea typeface="Merriweather"/>
                <a:cs typeface="Merriweather"/>
                <a:sym typeface="Merriweather"/>
              </a:rPr>
              <a:t>	- Appointed leaders to oversee activities and relationships</a:t>
            </a:r>
          </a:p>
          <a:p>
            <a:pPr marL="139700" lvl="2">
              <a:lnSpc>
                <a:spcPct val="115000"/>
              </a:lnSpc>
              <a:buClr>
                <a:srgbClr val="434343"/>
              </a:buClr>
              <a:buSzPts val="1400"/>
            </a:pPr>
            <a:r>
              <a:rPr lang="en" dirty="0">
                <a:solidFill>
                  <a:srgbClr val="434343"/>
                </a:solidFill>
                <a:latin typeface="Merriweather"/>
                <a:ea typeface="Merriweather"/>
                <a:cs typeface="Merriweather"/>
                <a:sym typeface="Merriweather"/>
              </a:rPr>
              <a:t>	</a:t>
            </a:r>
          </a:p>
          <a:p>
            <a:pPr marL="139700" lvl="2">
              <a:lnSpc>
                <a:spcPct val="115000"/>
              </a:lnSpc>
              <a:buClr>
                <a:srgbClr val="434343"/>
              </a:buClr>
              <a:buSzPts val="1400"/>
            </a:pPr>
            <a:endParaRPr lang="en" dirty="0">
              <a:solidFill>
                <a:srgbClr val="434343"/>
              </a:solidFill>
              <a:latin typeface="Merriweather"/>
              <a:ea typeface="Merriweather"/>
              <a:cs typeface="Merriweather"/>
              <a:sym typeface="Merriweathe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199525" y="166275"/>
            <a:ext cx="7926000" cy="510000"/>
          </a:xfrm>
          <a:prstGeom prst="rect">
            <a:avLst/>
          </a:prstGeom>
          <a:noFill/>
          <a:ln>
            <a:noFill/>
          </a:ln>
        </p:spPr>
        <p:txBody>
          <a:bodyPr spcFirstLastPara="1" wrap="square" lIns="91425" tIns="91425" rIns="91425" bIns="91425" anchor="t" anchorCtr="0">
            <a:noAutofit/>
          </a:bodyPr>
          <a:lstStyle/>
          <a:p>
            <a:r>
              <a:rPr lang="en-US" sz="2400" b="1" dirty="0">
                <a:solidFill>
                  <a:srgbClr val="674EA7"/>
                </a:solidFill>
                <a:latin typeface="Merriweather"/>
                <a:ea typeface="Merriweather"/>
                <a:cs typeface="Merriweather"/>
                <a:sym typeface="Merriweather"/>
              </a:rPr>
              <a:t>Week 1 – The True Gentleman Introduction</a:t>
            </a:r>
          </a:p>
          <a:p>
            <a:pPr marL="0" lvl="0" indent="0" algn="l" rtl="0">
              <a:spcBef>
                <a:spcPts val="0"/>
              </a:spcBef>
              <a:spcAft>
                <a:spcPts val="0"/>
              </a:spcAft>
              <a:buNone/>
            </a:pPr>
            <a:endParaRPr sz="2400" b="1" dirty="0">
              <a:solidFill>
                <a:srgbClr val="674EA7"/>
              </a:solidFill>
              <a:latin typeface="Merriweather"/>
              <a:ea typeface="Merriweather"/>
              <a:cs typeface="Merriweather"/>
              <a:sym typeface="Merriweather"/>
            </a:endParaRPr>
          </a:p>
        </p:txBody>
      </p:sp>
      <p:pic>
        <p:nvPicPr>
          <p:cNvPr id="102" name="Google Shape;102;p19"/>
          <p:cNvPicPr preferRelativeResize="0"/>
          <p:nvPr/>
        </p:nvPicPr>
        <p:blipFill>
          <a:blip r:embed="rId3">
            <a:alphaModFix/>
          </a:blip>
          <a:stretch>
            <a:fillRect/>
          </a:stretch>
        </p:blipFill>
        <p:spPr>
          <a:xfrm>
            <a:off x="8466250" y="55425"/>
            <a:ext cx="592525" cy="592525"/>
          </a:xfrm>
          <a:prstGeom prst="rect">
            <a:avLst/>
          </a:prstGeom>
          <a:noFill/>
          <a:ln>
            <a:noFill/>
          </a:ln>
        </p:spPr>
      </p:pic>
      <p:sp>
        <p:nvSpPr>
          <p:cNvPr id="103" name="Google Shape;103;p19"/>
          <p:cNvSpPr txBox="1"/>
          <p:nvPr/>
        </p:nvSpPr>
        <p:spPr>
          <a:xfrm>
            <a:off x="458250" y="855900"/>
            <a:ext cx="4221326" cy="3245700"/>
          </a:xfrm>
          <a:prstGeom prst="rect">
            <a:avLst/>
          </a:prstGeom>
          <a:noFill/>
          <a:ln>
            <a:noFill/>
          </a:ln>
        </p:spPr>
        <p:txBody>
          <a:bodyPr spcFirstLastPara="1" wrap="square" lIns="91425" tIns="91425" rIns="91425" bIns="91425" anchor="t" anchorCtr="0">
            <a:noAutofit/>
          </a:bodyPr>
          <a:lstStyle/>
          <a:p>
            <a:pPr marL="457200" lvl="0" indent="-317500" algn="l" rtl="0">
              <a:lnSpc>
                <a:spcPct val="115000"/>
              </a:lnSpc>
              <a:spcBef>
                <a:spcPts val="0"/>
              </a:spcBef>
              <a:spcAft>
                <a:spcPts val="0"/>
              </a:spcAft>
              <a:buClr>
                <a:srgbClr val="434343"/>
              </a:buClr>
              <a:buSzPts val="1400"/>
              <a:buFont typeface="Merriweather"/>
              <a:buChar char="●"/>
            </a:pPr>
            <a:r>
              <a:rPr lang="en-US" dirty="0">
                <a:solidFill>
                  <a:srgbClr val="434343"/>
                </a:solidFill>
                <a:latin typeface="Merriweather"/>
                <a:ea typeface="Merriweather"/>
                <a:cs typeface="Merriweather"/>
                <a:sym typeface="Merriweather"/>
              </a:rPr>
              <a:t>Interpretations of the TG</a:t>
            </a:r>
          </a:p>
          <a:p>
            <a:pPr marL="457200" lvl="5" indent="-317500">
              <a:lnSpc>
                <a:spcPct val="115000"/>
              </a:lnSpc>
              <a:buClr>
                <a:srgbClr val="434343"/>
              </a:buClr>
              <a:buSzPts val="1400"/>
              <a:buFont typeface="Merriweather"/>
              <a:buChar char="●"/>
            </a:pPr>
            <a:endParaRPr lang="en-US" dirty="0">
              <a:solidFill>
                <a:srgbClr val="434343"/>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434343"/>
              </a:buClr>
              <a:buSzPts val="1400"/>
              <a:buFont typeface="Merriweather"/>
              <a:buChar char="●"/>
            </a:pPr>
            <a:r>
              <a:rPr lang="en-US" dirty="0">
                <a:solidFill>
                  <a:srgbClr val="434343"/>
                </a:solidFill>
                <a:latin typeface="Merriweather"/>
                <a:ea typeface="Merriweather"/>
                <a:cs typeface="Merriweather"/>
                <a:sym typeface="Merriweather"/>
              </a:rPr>
              <a:t>Evidence of TG qualities in real life</a:t>
            </a:r>
          </a:p>
          <a:p>
            <a:pPr marL="457200" lvl="0" indent="-317500" algn="l" rtl="0">
              <a:lnSpc>
                <a:spcPct val="115000"/>
              </a:lnSpc>
              <a:spcBef>
                <a:spcPts val="0"/>
              </a:spcBef>
              <a:spcAft>
                <a:spcPts val="0"/>
              </a:spcAft>
              <a:buClr>
                <a:srgbClr val="434343"/>
              </a:buClr>
              <a:buSzPts val="1400"/>
              <a:buFont typeface="Merriweather"/>
              <a:buChar char="●"/>
            </a:pPr>
            <a:endParaRPr lang="en-US" dirty="0">
              <a:solidFill>
                <a:srgbClr val="434343"/>
              </a:solidFill>
              <a:latin typeface="Merriweather"/>
              <a:ea typeface="Merriweather"/>
              <a:cs typeface="Merriweather"/>
              <a:sym typeface="Merriweather"/>
            </a:endParaRPr>
          </a:p>
          <a:p>
            <a:pPr marL="457200" lvl="0" indent="-317500" algn="l" rtl="0">
              <a:lnSpc>
                <a:spcPct val="115000"/>
              </a:lnSpc>
              <a:spcBef>
                <a:spcPts val="0"/>
              </a:spcBef>
              <a:spcAft>
                <a:spcPts val="0"/>
              </a:spcAft>
              <a:buClr>
                <a:srgbClr val="434343"/>
              </a:buClr>
              <a:buSzPts val="1400"/>
              <a:buFont typeface="Merriweather"/>
              <a:buChar char="●"/>
            </a:pPr>
            <a:r>
              <a:rPr lang="en-US" dirty="0">
                <a:solidFill>
                  <a:srgbClr val="434343"/>
                </a:solidFill>
                <a:latin typeface="Merriweather"/>
                <a:ea typeface="Merriweather"/>
                <a:cs typeface="Merriweather"/>
                <a:sym typeface="Merriweather"/>
              </a:rPr>
              <a:t>Discussion of ways to incorporate the TG into our lives</a:t>
            </a:r>
          </a:p>
          <a:p>
            <a:pPr marL="457200" lvl="0" indent="-317500" algn="l" rtl="0">
              <a:lnSpc>
                <a:spcPct val="115000"/>
              </a:lnSpc>
              <a:spcBef>
                <a:spcPts val="0"/>
              </a:spcBef>
              <a:spcAft>
                <a:spcPts val="0"/>
              </a:spcAft>
              <a:buClr>
                <a:srgbClr val="434343"/>
              </a:buClr>
              <a:buSzPts val="1400"/>
              <a:buFont typeface="Merriweather"/>
              <a:buChar char="●"/>
            </a:pPr>
            <a:endParaRPr dirty="0">
              <a:solidFill>
                <a:srgbClr val="434343"/>
              </a:solidFill>
              <a:latin typeface="Merriweather"/>
              <a:ea typeface="Merriweather"/>
              <a:cs typeface="Merriweather"/>
              <a:sym typeface="Merriweather"/>
            </a:endParaRPr>
          </a:p>
        </p:txBody>
      </p:sp>
      <p:pic>
        <p:nvPicPr>
          <p:cNvPr id="1026" name="Picture 2" descr="The True Gentleman By John Walter Wayland Creed of the Sigma Alpha Epsilon  fraternity and the USMC | True gentleman, Gentleman quotes, Words">
            <a:extLst>
              <a:ext uri="{FF2B5EF4-FFF2-40B4-BE49-F238E27FC236}">
                <a16:creationId xmlns:a16="http://schemas.microsoft.com/office/drawing/2014/main" id="{9A40BD62-7897-AC42-B327-D72FC3ECA4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4502" y="855900"/>
            <a:ext cx="3196463" cy="4101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85763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85225" y="137950"/>
            <a:ext cx="8305740" cy="510000"/>
          </a:xfrm>
          <a:prstGeom prst="rect">
            <a:avLst/>
          </a:prstGeom>
          <a:noFill/>
          <a:ln>
            <a:noFill/>
          </a:ln>
        </p:spPr>
        <p:txBody>
          <a:bodyPr spcFirstLastPara="1" wrap="square" lIns="91425" tIns="91425" rIns="91425" bIns="91425" anchor="t" anchorCtr="0">
            <a:noAutofit/>
          </a:bodyPr>
          <a:lstStyle/>
          <a:p>
            <a:r>
              <a:rPr lang="en-US" sz="2400" b="1" dirty="0">
                <a:solidFill>
                  <a:srgbClr val="674EA7"/>
                </a:solidFill>
                <a:latin typeface="Merriweather"/>
                <a:ea typeface="Merriweather"/>
                <a:cs typeface="Merriweather"/>
                <a:sym typeface="Merriweather"/>
              </a:rPr>
              <a:t>Week 2 – Focus on Intellectual, Relational, &amp; Leadership Growth </a:t>
            </a:r>
          </a:p>
          <a:p>
            <a:pPr marL="0" lvl="0" indent="0" algn="l" rtl="0">
              <a:spcBef>
                <a:spcPts val="0"/>
              </a:spcBef>
              <a:spcAft>
                <a:spcPts val="0"/>
              </a:spcAft>
              <a:buNone/>
            </a:pPr>
            <a:endParaRPr sz="2400" b="1" dirty="0">
              <a:solidFill>
                <a:srgbClr val="674EA7"/>
              </a:solidFill>
              <a:latin typeface="Merriweather"/>
              <a:ea typeface="Merriweather"/>
              <a:cs typeface="Merriweather"/>
              <a:sym typeface="Merriweather"/>
            </a:endParaRPr>
          </a:p>
        </p:txBody>
      </p:sp>
      <p:pic>
        <p:nvPicPr>
          <p:cNvPr id="102" name="Google Shape;102;p19"/>
          <p:cNvPicPr preferRelativeResize="0"/>
          <p:nvPr/>
        </p:nvPicPr>
        <p:blipFill>
          <a:blip r:embed="rId3">
            <a:alphaModFix/>
          </a:blip>
          <a:stretch>
            <a:fillRect/>
          </a:stretch>
        </p:blipFill>
        <p:spPr>
          <a:xfrm>
            <a:off x="8466250" y="55425"/>
            <a:ext cx="592525" cy="592525"/>
          </a:xfrm>
          <a:prstGeom prst="rect">
            <a:avLst/>
          </a:prstGeom>
          <a:noFill/>
          <a:ln>
            <a:noFill/>
          </a:ln>
        </p:spPr>
      </p:pic>
      <p:sp>
        <p:nvSpPr>
          <p:cNvPr id="103" name="Google Shape;103;p19"/>
          <p:cNvSpPr txBox="1"/>
          <p:nvPr/>
        </p:nvSpPr>
        <p:spPr>
          <a:xfrm>
            <a:off x="85225" y="1056442"/>
            <a:ext cx="5231467" cy="3284942"/>
          </a:xfrm>
          <a:prstGeom prst="rect">
            <a:avLst/>
          </a:prstGeom>
          <a:noFill/>
          <a:ln>
            <a:noFill/>
          </a:ln>
        </p:spPr>
        <p:txBody>
          <a:bodyPr spcFirstLastPara="1" wrap="square" lIns="91425" tIns="91425" rIns="91425" bIns="91425" anchor="t" anchorCtr="0">
            <a:noAutofit/>
          </a:bodyPr>
          <a:lstStyle/>
          <a:p>
            <a:pPr marL="139700" lvl="0">
              <a:lnSpc>
                <a:spcPct val="115000"/>
              </a:lnSpc>
              <a:buClr>
                <a:srgbClr val="434343"/>
              </a:buClr>
              <a:buSzPts val="1400"/>
            </a:pPr>
            <a:r>
              <a:rPr lang="en-US" b="1" dirty="0">
                <a:latin typeface="Times New Roman" panose="02020603050405020304" pitchFamily="18" charset="0"/>
                <a:cs typeface="Times New Roman" panose="02020603050405020304" pitchFamily="18" charset="0"/>
              </a:rPr>
              <a:t>Intellectual</a:t>
            </a:r>
            <a:r>
              <a:rPr lang="en-US" dirty="0">
                <a:latin typeface="Times New Roman" panose="02020603050405020304" pitchFamily="18" charset="0"/>
                <a:cs typeface="Times New Roman" panose="02020603050405020304" pitchFamily="18" charset="0"/>
              </a:rPr>
              <a:t>:</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Attain a 3.0 GPA for the semester/year (no less than 2.5)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Mentoring or being mentored by people in your area of study</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Developing disciplined study practices (time and regularity)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Taking time to read and learn/reading on a subject that interests you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Develop problem solving and critical thinking skills</a:t>
            </a:r>
          </a:p>
          <a:p>
            <a:pPr marL="139700" lvl="0">
              <a:lnSpc>
                <a:spcPct val="115000"/>
              </a:lnSpc>
              <a:buClr>
                <a:srgbClr val="434343"/>
              </a:buClr>
              <a:buSzPts val="1400"/>
            </a:pPr>
            <a:endParaRPr lang="en-US" dirty="0">
              <a:latin typeface="Times New Roman" panose="02020603050405020304" pitchFamily="18" charset="0"/>
              <a:cs typeface="Times New Roman" panose="02020603050405020304" pitchFamily="18" charset="0"/>
            </a:endParaRPr>
          </a:p>
          <a:p>
            <a:pPr marL="139700" lvl="0">
              <a:lnSpc>
                <a:spcPct val="115000"/>
              </a:lnSpc>
              <a:buClr>
                <a:srgbClr val="434343"/>
              </a:buClr>
              <a:buSzPts val="1400"/>
            </a:pPr>
            <a:r>
              <a:rPr lang="en-US" b="1" dirty="0">
                <a:latin typeface="Times New Roman" panose="02020603050405020304" pitchFamily="18" charset="0"/>
                <a:cs typeface="Times New Roman" panose="02020603050405020304" pitchFamily="18" charset="0"/>
              </a:rPr>
              <a:t>Relational</a:t>
            </a:r>
            <a:r>
              <a:rPr lang="en-US" dirty="0">
                <a:latin typeface="Times New Roman" panose="02020603050405020304" pitchFamily="18" charset="0"/>
                <a:cs typeface="Times New Roman" panose="02020603050405020304" pitchFamily="18" charset="0"/>
              </a:rPr>
              <a:t>: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Take time to get to know all the brothers and some alumni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Learn to effectively handle conflict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Understand what kind of relationships you want to be in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Learning to become a better recruiter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Being able to hold your own opinion, not being a people pleaser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Being self-dependent “being comfortable in your own skin” </a:t>
            </a:r>
          </a:p>
          <a:p>
            <a:pPr marL="139700" lvl="0">
              <a:lnSpc>
                <a:spcPct val="115000"/>
              </a:lnSpc>
              <a:buClr>
                <a:srgbClr val="434343"/>
              </a:buClr>
              <a:buSzPts val="1400"/>
            </a:pPr>
            <a:endParaRPr lang="en-US" dirty="0">
              <a:latin typeface="Times New Roman" panose="02020603050405020304" pitchFamily="18" charset="0"/>
              <a:cs typeface="Times New Roman" panose="02020603050405020304" pitchFamily="18" charset="0"/>
            </a:endParaRPr>
          </a:p>
        </p:txBody>
      </p:sp>
      <p:sp>
        <p:nvSpPr>
          <p:cNvPr id="2" name="TextBox 1">
            <a:extLst>
              <a:ext uri="{FF2B5EF4-FFF2-40B4-BE49-F238E27FC236}">
                <a16:creationId xmlns:a16="http://schemas.microsoft.com/office/drawing/2014/main" id="{6EE91A01-55F4-E841-A2E9-2B4E2392721A}"/>
              </a:ext>
            </a:extLst>
          </p:cNvPr>
          <p:cNvSpPr txBox="1"/>
          <p:nvPr/>
        </p:nvSpPr>
        <p:spPr>
          <a:xfrm>
            <a:off x="5483100" y="1056442"/>
            <a:ext cx="3279412" cy="3539430"/>
          </a:xfrm>
          <a:prstGeom prst="rect">
            <a:avLst/>
          </a:prstGeom>
          <a:noFill/>
        </p:spPr>
        <p:txBody>
          <a:bodyPr wrap="square" rtlCol="0">
            <a:spAutoFit/>
          </a:bodyPr>
          <a:lstStyle/>
          <a:p>
            <a:r>
              <a:rPr lang="en-US" b="1" dirty="0">
                <a:latin typeface="Times New Roman" panose="02020603050405020304" pitchFamily="18" charset="0"/>
                <a:cs typeface="Times New Roman" panose="02020603050405020304" pitchFamily="18" charset="0"/>
              </a:rPr>
              <a:t>Leadership</a:t>
            </a:r>
            <a:r>
              <a:rPr lang="en-US"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 Taking on/running for a leadership position within SAE </a:t>
            </a:r>
          </a:p>
          <a:p>
            <a:r>
              <a:rPr lang="en-US" dirty="0">
                <a:latin typeface="Times New Roman" panose="02020603050405020304" pitchFamily="18" charset="0"/>
                <a:cs typeface="Times New Roman" panose="02020603050405020304" pitchFamily="18" charset="0"/>
              </a:rPr>
              <a:t>● Being part of the leadership fabric of another organization </a:t>
            </a:r>
          </a:p>
          <a:p>
            <a:r>
              <a:rPr lang="en-US" dirty="0">
                <a:latin typeface="Times New Roman" panose="02020603050405020304" pitchFamily="18" charset="0"/>
                <a:cs typeface="Times New Roman" panose="02020603050405020304" pitchFamily="18" charset="0"/>
              </a:rPr>
              <a:t>● Develop a program or add to a program for the chapter </a:t>
            </a:r>
          </a:p>
          <a:p>
            <a:r>
              <a:rPr lang="en-US" dirty="0">
                <a:latin typeface="Times New Roman" panose="02020603050405020304" pitchFamily="18" charset="0"/>
                <a:cs typeface="Times New Roman" panose="02020603050405020304" pitchFamily="18" charset="0"/>
              </a:rPr>
              <a:t>● Pursue a conversation with someone who you consider a leader on campus to understand what makes a person an effective leader </a:t>
            </a:r>
          </a:p>
          <a:p>
            <a:r>
              <a:rPr lang="en-US" dirty="0">
                <a:latin typeface="Times New Roman" panose="02020603050405020304" pitchFamily="18" charset="0"/>
                <a:cs typeface="Times New Roman" panose="02020603050405020304" pitchFamily="18" charset="0"/>
              </a:rPr>
              <a:t>● Take time to read and study a book or seminar on leadership </a:t>
            </a:r>
          </a:p>
          <a:p>
            <a:r>
              <a:rPr lang="en-US" dirty="0">
                <a:latin typeface="Times New Roman" panose="02020603050405020304" pitchFamily="18" charset="0"/>
                <a:cs typeface="Times New Roman" panose="02020603050405020304" pitchFamily="18" charset="0"/>
              </a:rPr>
              <a:t>● Learning to diversify your involvement and skills within the fraternity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9808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296262" y="137950"/>
            <a:ext cx="8466250" cy="510000"/>
          </a:xfrm>
          <a:prstGeom prst="rect">
            <a:avLst/>
          </a:prstGeom>
          <a:noFill/>
          <a:ln>
            <a:noFill/>
          </a:ln>
        </p:spPr>
        <p:txBody>
          <a:bodyPr spcFirstLastPara="1" wrap="square" lIns="91425" tIns="91425" rIns="91425" bIns="91425" anchor="t" anchorCtr="0">
            <a:noAutofit/>
          </a:bodyPr>
          <a:lstStyle/>
          <a:p>
            <a:r>
              <a:rPr lang="en-US" sz="2400" b="1" dirty="0">
                <a:solidFill>
                  <a:srgbClr val="674EA7"/>
                </a:solidFill>
                <a:latin typeface="Merriweather"/>
                <a:ea typeface="Merriweather"/>
                <a:cs typeface="Merriweather"/>
                <a:sym typeface="Merriweather"/>
              </a:rPr>
              <a:t>Week 3 – History and Becoming a True Gentleman</a:t>
            </a:r>
          </a:p>
          <a:p>
            <a:pPr marL="0" lvl="0" indent="0" algn="l" rtl="0">
              <a:spcBef>
                <a:spcPts val="0"/>
              </a:spcBef>
              <a:spcAft>
                <a:spcPts val="0"/>
              </a:spcAft>
              <a:buNone/>
            </a:pPr>
            <a:endParaRPr sz="2400" b="1" dirty="0">
              <a:solidFill>
                <a:srgbClr val="674EA7"/>
              </a:solidFill>
              <a:latin typeface="Merriweather"/>
              <a:ea typeface="Merriweather"/>
              <a:cs typeface="Merriweather"/>
              <a:sym typeface="Merriweather"/>
            </a:endParaRPr>
          </a:p>
        </p:txBody>
      </p:sp>
      <p:pic>
        <p:nvPicPr>
          <p:cNvPr id="102" name="Google Shape;102;p19"/>
          <p:cNvPicPr preferRelativeResize="0"/>
          <p:nvPr/>
        </p:nvPicPr>
        <p:blipFill>
          <a:blip r:embed="rId3">
            <a:alphaModFix/>
          </a:blip>
          <a:stretch>
            <a:fillRect/>
          </a:stretch>
        </p:blipFill>
        <p:spPr>
          <a:xfrm>
            <a:off x="8466250" y="55425"/>
            <a:ext cx="592525" cy="592525"/>
          </a:xfrm>
          <a:prstGeom prst="rect">
            <a:avLst/>
          </a:prstGeom>
          <a:noFill/>
          <a:ln>
            <a:noFill/>
          </a:ln>
        </p:spPr>
      </p:pic>
      <p:sp>
        <p:nvSpPr>
          <p:cNvPr id="103" name="Google Shape;103;p19"/>
          <p:cNvSpPr txBox="1"/>
          <p:nvPr/>
        </p:nvSpPr>
        <p:spPr>
          <a:xfrm>
            <a:off x="547896" y="864865"/>
            <a:ext cx="6740409" cy="3245700"/>
          </a:xfrm>
          <a:prstGeom prst="rect">
            <a:avLst/>
          </a:prstGeom>
          <a:noFill/>
          <a:ln>
            <a:noFill/>
          </a:ln>
        </p:spPr>
        <p:txBody>
          <a:bodyPr spcFirstLastPara="1" wrap="square" lIns="91425" tIns="91425" rIns="91425" bIns="91425" anchor="t" anchorCtr="0">
            <a:noAutofit/>
          </a:bodyPr>
          <a:lstStyle/>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Learning and being aware of how you respond under pressure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Being aware of how you view and judge other people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Making yourself available to guys who are in need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 willing to take on new responsibilities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Becoming confident in what you are saying through actions, beliefs, and reasoning, while being aware of the opinions of others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Becoming a man of integrity (word matches deeds)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Becoming more aware of what others think and feel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Growing in your ability to represent SAE </a:t>
            </a:r>
          </a:p>
          <a:p>
            <a:pPr marL="139700" lvl="0">
              <a:lnSpc>
                <a:spcPct val="115000"/>
              </a:lnSpc>
              <a:buClr>
                <a:srgbClr val="434343"/>
              </a:buClr>
              <a:buSzPts val="1400"/>
            </a:pPr>
            <a:r>
              <a:rPr lang="en-US" dirty="0">
                <a:latin typeface="Times New Roman" panose="02020603050405020304" pitchFamily="18" charset="0"/>
                <a:cs typeface="Times New Roman" panose="02020603050405020304" pitchFamily="18" charset="0"/>
              </a:rPr>
              <a:t>● Growing in your ability to be an honest, trustworthy, and safe person</a:t>
            </a:r>
            <a:endParaRPr lang="en-US" dirty="0">
              <a:solidFill>
                <a:srgbClr val="434343"/>
              </a:solidFill>
              <a:latin typeface="Times New Roman" panose="02020603050405020304" pitchFamily="18" charset="0"/>
              <a:ea typeface="Merriweather"/>
              <a:cs typeface="Times New Roman" panose="02020603050405020304" pitchFamily="18" charset="0"/>
              <a:sym typeface="Merriweather"/>
            </a:endParaRPr>
          </a:p>
        </p:txBody>
      </p:sp>
    </p:spTree>
    <p:extLst>
      <p:ext uri="{BB962C8B-B14F-4D97-AF65-F5344CB8AC3E}">
        <p14:creationId xmlns:p14="http://schemas.microsoft.com/office/powerpoint/2010/main" val="327625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9"/>
          <p:cNvSpPr txBox="1"/>
          <p:nvPr/>
        </p:nvSpPr>
        <p:spPr>
          <a:xfrm>
            <a:off x="85225" y="137950"/>
            <a:ext cx="8305740" cy="510000"/>
          </a:xfrm>
          <a:prstGeom prst="rect">
            <a:avLst/>
          </a:prstGeom>
          <a:noFill/>
          <a:ln>
            <a:noFill/>
          </a:ln>
        </p:spPr>
        <p:txBody>
          <a:bodyPr spcFirstLastPara="1" wrap="square" lIns="91425" tIns="91425" rIns="91425" bIns="91425" anchor="t" anchorCtr="0">
            <a:noAutofit/>
          </a:bodyPr>
          <a:lstStyle/>
          <a:p>
            <a:r>
              <a:rPr lang="en-US" sz="2400" b="1" dirty="0">
                <a:solidFill>
                  <a:srgbClr val="674EA7"/>
                </a:solidFill>
                <a:latin typeface="Merriweather"/>
                <a:ea typeface="Merriweather"/>
                <a:cs typeface="Merriweather"/>
                <a:sym typeface="Merriweather"/>
              </a:rPr>
              <a:t>Week 4 – Focus on Physical &amp; Lifestyle Growth</a:t>
            </a:r>
          </a:p>
          <a:p>
            <a:pPr marL="0" lvl="0" indent="0" algn="l" rtl="0">
              <a:spcBef>
                <a:spcPts val="0"/>
              </a:spcBef>
              <a:spcAft>
                <a:spcPts val="0"/>
              </a:spcAft>
              <a:buNone/>
            </a:pPr>
            <a:endParaRPr sz="2400" b="1" dirty="0">
              <a:solidFill>
                <a:srgbClr val="674EA7"/>
              </a:solidFill>
              <a:latin typeface="Merriweather"/>
              <a:ea typeface="Merriweather"/>
              <a:cs typeface="Merriweather"/>
              <a:sym typeface="Merriweather"/>
            </a:endParaRPr>
          </a:p>
        </p:txBody>
      </p:sp>
      <p:pic>
        <p:nvPicPr>
          <p:cNvPr id="102" name="Google Shape;102;p19"/>
          <p:cNvPicPr preferRelativeResize="0"/>
          <p:nvPr/>
        </p:nvPicPr>
        <p:blipFill>
          <a:blip r:embed="rId3">
            <a:alphaModFix/>
          </a:blip>
          <a:stretch>
            <a:fillRect/>
          </a:stretch>
        </p:blipFill>
        <p:spPr>
          <a:xfrm>
            <a:off x="8466250" y="55425"/>
            <a:ext cx="592525" cy="592525"/>
          </a:xfrm>
          <a:prstGeom prst="rect">
            <a:avLst/>
          </a:prstGeom>
          <a:noFill/>
          <a:ln>
            <a:noFill/>
          </a:ln>
        </p:spPr>
      </p:pic>
      <p:sp>
        <p:nvSpPr>
          <p:cNvPr id="3" name="TextBox 2">
            <a:extLst>
              <a:ext uri="{FF2B5EF4-FFF2-40B4-BE49-F238E27FC236}">
                <a16:creationId xmlns:a16="http://schemas.microsoft.com/office/drawing/2014/main" id="{C9C61D85-E0C6-3A4E-9518-FA83CD396323}"/>
              </a:ext>
            </a:extLst>
          </p:cNvPr>
          <p:cNvSpPr txBox="1"/>
          <p:nvPr/>
        </p:nvSpPr>
        <p:spPr>
          <a:xfrm>
            <a:off x="585926" y="976544"/>
            <a:ext cx="7805039" cy="181588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Toss bad habits or addictions (smoking, eating habits) </a:t>
            </a:r>
          </a:p>
          <a:p>
            <a:r>
              <a:rPr lang="en-US" dirty="0">
                <a:latin typeface="Times New Roman" panose="02020603050405020304" pitchFamily="18" charset="0"/>
                <a:cs typeface="Times New Roman" panose="02020603050405020304" pitchFamily="18" charset="0"/>
              </a:rPr>
              <a:t>● Learning and practicing good hygiene </a:t>
            </a:r>
          </a:p>
          <a:p>
            <a:r>
              <a:rPr lang="en-US" dirty="0">
                <a:latin typeface="Times New Roman" panose="02020603050405020304" pitchFamily="18" charset="0"/>
                <a:cs typeface="Times New Roman" panose="02020603050405020304" pitchFamily="18" charset="0"/>
              </a:rPr>
              <a:t>● Good grooming habits, making yourself well presentable </a:t>
            </a:r>
          </a:p>
          <a:p>
            <a:r>
              <a:rPr lang="en-US" dirty="0">
                <a:latin typeface="Times New Roman" panose="02020603050405020304" pitchFamily="18" charset="0"/>
                <a:cs typeface="Times New Roman" panose="02020603050405020304" pitchFamily="18" charset="0"/>
              </a:rPr>
              <a:t>● Learning good etiquette </a:t>
            </a:r>
          </a:p>
          <a:p>
            <a:r>
              <a:rPr lang="en-US" dirty="0">
                <a:latin typeface="Times New Roman" panose="02020603050405020304" pitchFamily="18" charset="0"/>
                <a:cs typeface="Times New Roman" panose="02020603050405020304" pitchFamily="18" charset="0"/>
              </a:rPr>
              <a:t>● Common chivalrous behavior </a:t>
            </a:r>
          </a:p>
          <a:p>
            <a:r>
              <a:rPr lang="en-US" dirty="0">
                <a:latin typeface="Times New Roman" panose="02020603050405020304" pitchFamily="18" charset="0"/>
                <a:cs typeface="Times New Roman" panose="02020603050405020304" pitchFamily="18" charset="0"/>
              </a:rPr>
              <a:t>● Healthy exercise habits or sleep patterns </a:t>
            </a:r>
          </a:p>
          <a:p>
            <a:r>
              <a:rPr lang="en-US" dirty="0">
                <a:latin typeface="Times New Roman" panose="02020603050405020304" pitchFamily="18" charset="0"/>
                <a:cs typeface="Times New Roman" panose="02020603050405020304" pitchFamily="18" charset="0"/>
              </a:rPr>
              <a:t>● Learning how to drive a manual car </a:t>
            </a:r>
          </a:p>
          <a:p>
            <a:r>
              <a:rPr lang="en-US" dirty="0">
                <a:latin typeface="Times New Roman" panose="02020603050405020304" pitchFamily="18" charset="0"/>
                <a:cs typeface="Times New Roman" panose="02020603050405020304" pitchFamily="18" charset="0"/>
              </a:rPr>
              <a:t>● Learning to achieve balance in your life</a:t>
            </a:r>
          </a:p>
        </p:txBody>
      </p:sp>
    </p:spTree>
    <p:extLst>
      <p:ext uri="{BB962C8B-B14F-4D97-AF65-F5344CB8AC3E}">
        <p14:creationId xmlns:p14="http://schemas.microsoft.com/office/powerpoint/2010/main" val="3269288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F9000"/>
        </a:solidFill>
        <a:effectLst/>
      </p:bgPr>
    </p:bg>
    <p:spTree>
      <p:nvGrpSpPr>
        <p:cNvPr id="1" name="Shape 107"/>
        <p:cNvGrpSpPr/>
        <p:nvPr/>
      </p:nvGrpSpPr>
      <p:grpSpPr>
        <a:xfrm>
          <a:off x="0" y="0"/>
          <a:ext cx="0" cy="0"/>
          <a:chOff x="0" y="0"/>
          <a:chExt cx="0" cy="0"/>
        </a:xfrm>
      </p:grpSpPr>
      <p:pic>
        <p:nvPicPr>
          <p:cNvPr id="108" name="Google Shape;108;p20"/>
          <p:cNvPicPr preferRelativeResize="0"/>
          <p:nvPr/>
        </p:nvPicPr>
        <p:blipFill>
          <a:blip r:embed="rId3">
            <a:alphaModFix amt="15000"/>
          </a:blip>
          <a:stretch>
            <a:fillRect/>
          </a:stretch>
        </p:blipFill>
        <p:spPr>
          <a:xfrm>
            <a:off x="0" y="0"/>
            <a:ext cx="9144000" cy="5143500"/>
          </a:xfrm>
          <a:prstGeom prst="rect">
            <a:avLst/>
          </a:prstGeom>
          <a:noFill/>
          <a:ln>
            <a:noFill/>
          </a:ln>
        </p:spPr>
      </p:pic>
      <p:sp>
        <p:nvSpPr>
          <p:cNvPr id="109" name="Google Shape;109;p20"/>
          <p:cNvSpPr txBox="1"/>
          <p:nvPr/>
        </p:nvSpPr>
        <p:spPr>
          <a:xfrm>
            <a:off x="780900" y="3337275"/>
            <a:ext cx="7582200" cy="770400"/>
          </a:xfrm>
          <a:prstGeom prst="rect">
            <a:avLst/>
          </a:prstGeom>
          <a:noFill/>
          <a:ln>
            <a:noFill/>
          </a:ln>
        </p:spPr>
        <p:txBody>
          <a:bodyPr spcFirstLastPara="1" wrap="square" lIns="34300" tIns="34300" rIns="34300" bIns="34300" anchor="t" anchorCtr="0">
            <a:noAutofit/>
          </a:bodyPr>
          <a:lstStyle/>
          <a:p>
            <a:pPr marL="0" lvl="0" indent="0" algn="ctr" rtl="0">
              <a:spcBef>
                <a:spcPts val="0"/>
              </a:spcBef>
              <a:spcAft>
                <a:spcPts val="0"/>
              </a:spcAft>
              <a:buNone/>
            </a:pPr>
            <a:r>
              <a:rPr lang="en" sz="4500" b="1">
                <a:solidFill>
                  <a:srgbClr val="674EA7"/>
                </a:solidFill>
                <a:latin typeface="Cormorant SC"/>
                <a:ea typeface="Cormorant SC"/>
                <a:cs typeface="Cormorant SC"/>
                <a:sym typeface="Cormorant SC"/>
              </a:rPr>
              <a:t>Questions?</a:t>
            </a:r>
            <a:endParaRPr sz="4500" b="1">
              <a:solidFill>
                <a:srgbClr val="674EA7"/>
              </a:solidFill>
              <a:latin typeface="Cormorant SC"/>
              <a:ea typeface="Cormorant SC"/>
              <a:cs typeface="Cormorant SC"/>
              <a:sym typeface="Cormorant SC"/>
            </a:endParaRPr>
          </a:p>
        </p:txBody>
      </p:sp>
      <p:pic>
        <p:nvPicPr>
          <p:cNvPr id="110" name="Google Shape;110;p20"/>
          <p:cNvPicPr preferRelativeResize="0"/>
          <p:nvPr/>
        </p:nvPicPr>
        <p:blipFill>
          <a:blip r:embed="rId4">
            <a:alphaModFix/>
          </a:blip>
          <a:stretch>
            <a:fillRect/>
          </a:stretch>
        </p:blipFill>
        <p:spPr>
          <a:xfrm>
            <a:off x="3075713" y="344700"/>
            <a:ext cx="2992575" cy="299257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Investor Pro Light">
      <a:dk1>
        <a:srgbClr val="999999"/>
      </a:dk1>
      <a:lt1>
        <a:srgbClr val="FFFFFF"/>
      </a:lt1>
      <a:dk2>
        <a:srgbClr val="494949"/>
      </a:dk2>
      <a:lt2>
        <a:srgbClr val="FFFFFF"/>
      </a:lt2>
      <a:accent1>
        <a:srgbClr val="00B9D9"/>
      </a:accent1>
      <a:accent2>
        <a:srgbClr val="00B9D9"/>
      </a:accent2>
      <a:accent3>
        <a:srgbClr val="00B9D9"/>
      </a:accent3>
      <a:accent4>
        <a:srgbClr val="00B9D9"/>
      </a:accent4>
      <a:accent5>
        <a:srgbClr val="00B9D9"/>
      </a:accent5>
      <a:accent6>
        <a:srgbClr val="00B9D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464</TotalTime>
  <Words>659</Words>
  <Application>Microsoft Macintosh PowerPoint</Application>
  <PresentationFormat>On-screen Show (16:9)</PresentationFormat>
  <Paragraphs>62</Paragraphs>
  <Slides>8</Slides>
  <Notes>8</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Merriweather</vt:lpstr>
      <vt:lpstr>Times New Roman</vt:lpstr>
      <vt:lpstr>Lato</vt:lpstr>
      <vt:lpstr>Arial</vt:lpstr>
      <vt:lpstr>Cormorant SC</vt:lpstr>
      <vt:lpstr>Simple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Burke, Patrick E</cp:lastModifiedBy>
  <cp:revision>15</cp:revision>
  <dcterms:modified xsi:type="dcterms:W3CDTF">2020-12-15T01:10:57Z</dcterms:modified>
</cp:coreProperties>
</file>